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7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bril Fatface" panose="02000503000000020003" pitchFamily="2" charset="0"/>
      <p:regular r:id="rId17"/>
    </p:embeddedFon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Now Thin Bold" panose="020B0604020202020204" charset="0"/>
      <p:regular r:id="rId23"/>
    </p:embeddedFont>
    <p:embeddedFont>
      <p:font typeface="The Seaso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8" d="100"/>
          <a:sy n="88" d="100"/>
        </p:scale>
        <p:origin x="8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ED697-0BDA-449F-B075-47F9558C7E67}" type="datetimeFigureOut">
              <a:rPr lang="en-IN" smtClean="0"/>
              <a:t>11-03-2022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81FB5-E849-4A92-9005-74442485F5F2}" type="slidenum">
              <a:rPr lang="en-IN" smtClean="0"/>
              <a:t>‹#›</a:t>
            </a:fld>
            <a:endParaRPr lang="en-IN"/>
          </a:p>
        </p:txBody>
      </p:sp>
    </p:spTree>
    <p:extLst>
      <p:ext uri="{BB962C8B-B14F-4D97-AF65-F5344CB8AC3E}">
        <p14:creationId xmlns:p14="http://schemas.microsoft.com/office/powerpoint/2010/main" val="384147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F9405-6A8E-4ECA-BF00-48225A3C828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4078" y1="37179" x2="23361" y2="54945"/>
                        <a14:foregroundMark x1="23361" y1="54945" x2="23975" y2="63187"/>
                        <a14:foregroundMark x1="23975" y1="63187" x2="30328" y2="65385"/>
                        <a14:foregroundMark x1="30328" y1="65385" x2="36168" y2="64286"/>
                        <a14:foregroundMark x1="36168" y1="64286" x2="45492" y2="77106"/>
                        <a14:foregroundMark x1="45492" y1="77106" x2="62602" y2="79121"/>
                        <a14:foregroundMark x1="62602" y1="79121" x2="73668" y2="78022"/>
                        <a14:foregroundMark x1="73668" y1="78022" x2="76537" y2="70330"/>
                        <a14:foregroundMark x1="76537" y1="70330" x2="76537" y2="63736"/>
                        <a14:foregroundMark x1="76537" y1="63736" x2="78381" y2="46520"/>
                        <a14:foregroundMark x1="78381" y1="46520" x2="76844" y2="35897"/>
                        <a14:foregroundMark x1="76844" y1="35897" x2="65984" y2="26007"/>
                        <a14:foregroundMark x1="65984" y1="26007" x2="60861" y2="24542"/>
                        <a14:foregroundMark x1="60861" y1="24542" x2="26230" y2="30220"/>
                        <a14:foregroundMark x1="26230" y1="30220" x2="24283" y2="36081"/>
                        <a14:foregroundMark x1="24283" y1="36081" x2="24078" y2="36996"/>
                        <a14:foregroundMark x1="32275" y1="47802" x2="32172" y2="55128"/>
                        <a14:foregroundMark x1="32172" y1="55128" x2="32377" y2="47802"/>
                        <a14:foregroundMark x1="32377" y1="47802" x2="32377" y2="47802"/>
                        <a14:foregroundMark x1="24283" y1="37546" x2="23361" y2="38278"/>
                        <a14:foregroundMark x1="23668" y1="37546" x2="23156" y2="43956"/>
                        <a14:foregroundMark x1="23156" y1="43956" x2="23156" y2="43956"/>
                        <a14:foregroundMark x1="27254" y1="32051" x2="21311" y2="38645"/>
                        <a14:foregroundMark x1="21311" y1="38645" x2="19672" y2="63004"/>
                        <a14:foregroundMark x1="19672" y1="63004" x2="20492" y2="66484"/>
                        <a14:foregroundMark x1="70492" y1="26557" x2="78996" y2="58242"/>
                        <a14:foregroundMark x1="78996" y1="58242" x2="80328" y2="75824"/>
                        <a14:foregroundMark x1="80328" y1="75824" x2="76025" y2="88095"/>
                        <a14:foregroundMark x1="76025" y1="88095" x2="75307" y2="86996"/>
                      </a14:backgroundRemoval>
                    </a14:imgEffect>
                  </a14:imgLayer>
                </a14:imgProps>
              </a:ext>
              <a:ext uri="{28A0092B-C50C-407E-A947-70E740481C1C}">
                <a14:useLocalDpi xmlns:a14="http://schemas.microsoft.com/office/drawing/2010/main" val="0"/>
              </a:ext>
            </a:extLst>
          </a:blip>
          <a:stretch>
            <a:fillRect/>
          </a:stretch>
        </p:blipFill>
        <p:spPr>
          <a:xfrm>
            <a:off x="2133600" y="1333500"/>
            <a:ext cx="12496800" cy="7316840"/>
          </a:xfrm>
          <a:prstGeom prst="rect">
            <a:avLst/>
          </a:prstGeom>
        </p:spPr>
      </p:pic>
    </p:spTree>
    <p:extLst>
      <p:ext uri="{BB962C8B-B14F-4D97-AF65-F5344CB8AC3E}">
        <p14:creationId xmlns:p14="http://schemas.microsoft.com/office/powerpoint/2010/main" val="379077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51959" y="2924170"/>
            <a:ext cx="8667094" cy="5778062"/>
          </a:xfrm>
          <a:prstGeom prst="rect">
            <a:avLst/>
          </a:prstGeom>
        </p:spPr>
      </p:pic>
      <p:sp>
        <p:nvSpPr>
          <p:cNvPr id="3" name="TextBox 3"/>
          <p:cNvSpPr txBox="1"/>
          <p:nvPr/>
        </p:nvSpPr>
        <p:spPr>
          <a:xfrm>
            <a:off x="1028700" y="3294596"/>
            <a:ext cx="10758607" cy="5407636"/>
          </a:xfrm>
          <a:prstGeom prst="rect">
            <a:avLst/>
          </a:prstGeom>
        </p:spPr>
        <p:txBody>
          <a:bodyPr lIns="0" tIns="0" rIns="0" bIns="0" rtlCol="0" anchor="t">
            <a:spAutoFit/>
          </a:bodyPr>
          <a:lstStyle/>
          <a:p>
            <a:pPr algn="just">
              <a:lnSpc>
                <a:spcPts val="4341"/>
              </a:lnSpc>
            </a:pPr>
            <a:r>
              <a:rPr lang="en-US" sz="3100">
                <a:solidFill>
                  <a:srgbClr val="000000"/>
                </a:solidFill>
                <a:latin typeface="Now Thin Bold"/>
              </a:rPr>
              <a:t>The way YouTube's algorithm keeps recommending videos according to our likes and dislikes is by recording your watch history so as to recommend the user similar videos. This mostly also resembles cookies on a website. Just like the privacy breach from Facebook in 2018, companies and organizations that control and lead these websites, could fall victim to data leaks and privacy breaches, which hurts their reputation incredibly. </a:t>
            </a:r>
          </a:p>
          <a:p>
            <a:pPr algn="just">
              <a:lnSpc>
                <a:spcPts val="4341"/>
              </a:lnSpc>
            </a:pPr>
            <a:endParaRPr lang="en-US" sz="3100">
              <a:solidFill>
                <a:srgbClr val="000000"/>
              </a:solidFill>
              <a:latin typeface="Now Thin Bold"/>
            </a:endParaRPr>
          </a:p>
        </p:txBody>
      </p:sp>
      <p:sp>
        <p:nvSpPr>
          <p:cNvPr id="4" name="TextBox 4"/>
          <p:cNvSpPr txBox="1"/>
          <p:nvPr/>
        </p:nvSpPr>
        <p:spPr>
          <a:xfrm>
            <a:off x="-3078444" y="1523658"/>
            <a:ext cx="15697518" cy="1052195"/>
          </a:xfrm>
          <a:prstGeom prst="rect">
            <a:avLst/>
          </a:prstGeom>
        </p:spPr>
        <p:txBody>
          <a:bodyPr lIns="0" tIns="0" rIns="0" bIns="0" rtlCol="0" anchor="t">
            <a:spAutoFit/>
          </a:bodyPr>
          <a:lstStyle/>
          <a:p>
            <a:pPr algn="ctr">
              <a:lnSpc>
                <a:spcPts val="8680"/>
              </a:lnSpc>
            </a:pPr>
            <a:r>
              <a:rPr lang="en-US" sz="6200">
                <a:solidFill>
                  <a:srgbClr val="000000"/>
                </a:solidFill>
                <a:latin typeface="Abril Fatface"/>
              </a:rPr>
              <a:t>Privacy On Youtube.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880666" y="2367785"/>
            <a:ext cx="10618239" cy="5972760"/>
          </a:xfrm>
          <a:prstGeom prst="rect">
            <a:avLst/>
          </a:prstGeom>
        </p:spPr>
      </p:pic>
      <p:sp>
        <p:nvSpPr>
          <p:cNvPr id="3" name="TextBox 3"/>
          <p:cNvSpPr txBox="1"/>
          <p:nvPr/>
        </p:nvSpPr>
        <p:spPr>
          <a:xfrm>
            <a:off x="1028700" y="2301110"/>
            <a:ext cx="10724158" cy="6530442"/>
          </a:xfrm>
          <a:prstGeom prst="rect">
            <a:avLst/>
          </a:prstGeom>
        </p:spPr>
        <p:txBody>
          <a:bodyPr lIns="0" tIns="0" rIns="0" bIns="0" rtlCol="0" anchor="t">
            <a:spAutoFit/>
          </a:bodyPr>
          <a:lstStyle/>
          <a:p>
            <a:pPr algn="just">
              <a:lnSpc>
                <a:spcPts val="5244"/>
              </a:lnSpc>
            </a:pPr>
            <a:r>
              <a:rPr lang="en-US" sz="3746">
                <a:solidFill>
                  <a:srgbClr val="000000"/>
                </a:solidFill>
                <a:latin typeface="Now Thin Bold"/>
              </a:rPr>
              <a:t>To prevent this, hearing the viewers’ requests is one of the pillars of customer feedback. Improving on the system is something every company or business should do and YouTube doesn’t fail on that. It tries to improve something. If it’s not well received, they could also try something else that sticks. Transparency should be crystal clear on this kind of matter.</a:t>
            </a:r>
          </a:p>
          <a:p>
            <a:pPr algn="just">
              <a:lnSpc>
                <a:spcPts val="5244"/>
              </a:lnSpc>
            </a:pPr>
            <a:endParaRPr lang="en-US" sz="3746">
              <a:solidFill>
                <a:srgbClr val="000000"/>
              </a:solidFill>
              <a:latin typeface="Now Thin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3792" y="2477418"/>
            <a:ext cx="10358932" cy="5826899"/>
          </a:xfrm>
          <a:prstGeom prst="rect">
            <a:avLst/>
          </a:prstGeom>
        </p:spPr>
      </p:pic>
      <p:sp>
        <p:nvSpPr>
          <p:cNvPr id="3" name="TextBox 3"/>
          <p:cNvSpPr txBox="1"/>
          <p:nvPr/>
        </p:nvSpPr>
        <p:spPr>
          <a:xfrm>
            <a:off x="794370" y="3623733"/>
            <a:ext cx="10758607" cy="521311"/>
          </a:xfrm>
          <a:prstGeom prst="rect">
            <a:avLst/>
          </a:prstGeom>
        </p:spPr>
        <p:txBody>
          <a:bodyPr lIns="0" tIns="0" rIns="0" bIns="0" rtlCol="0" anchor="t">
            <a:spAutoFit/>
          </a:bodyPr>
          <a:lstStyle/>
          <a:p>
            <a:pPr algn="just">
              <a:lnSpc>
                <a:spcPts val="4341"/>
              </a:lnSpc>
            </a:pPr>
            <a:endParaRPr/>
          </a:p>
        </p:txBody>
      </p:sp>
      <p:sp>
        <p:nvSpPr>
          <p:cNvPr id="4" name="TextBox 4"/>
          <p:cNvSpPr txBox="1"/>
          <p:nvPr/>
        </p:nvSpPr>
        <p:spPr>
          <a:xfrm>
            <a:off x="1028700" y="914400"/>
            <a:ext cx="7144469" cy="1052195"/>
          </a:xfrm>
          <a:prstGeom prst="rect">
            <a:avLst/>
          </a:prstGeom>
        </p:spPr>
        <p:txBody>
          <a:bodyPr lIns="0" tIns="0" rIns="0" bIns="0" rtlCol="0" anchor="t">
            <a:spAutoFit/>
          </a:bodyPr>
          <a:lstStyle/>
          <a:p>
            <a:pPr algn="ctr">
              <a:lnSpc>
                <a:spcPts val="8680"/>
              </a:lnSpc>
            </a:pPr>
            <a:r>
              <a:rPr lang="en-US" sz="6200">
                <a:solidFill>
                  <a:srgbClr val="000000"/>
                </a:solidFill>
                <a:latin typeface="Abril Fatface"/>
              </a:rPr>
              <a:t>Impact on our lives</a:t>
            </a:r>
          </a:p>
        </p:txBody>
      </p:sp>
      <p:sp>
        <p:nvSpPr>
          <p:cNvPr id="5" name="TextBox 5"/>
          <p:cNvSpPr txBox="1"/>
          <p:nvPr/>
        </p:nvSpPr>
        <p:spPr>
          <a:xfrm>
            <a:off x="1235684" y="2579611"/>
            <a:ext cx="9875978" cy="7707389"/>
          </a:xfrm>
          <a:prstGeom prst="rect">
            <a:avLst/>
          </a:prstGeom>
        </p:spPr>
        <p:txBody>
          <a:bodyPr lIns="0" tIns="0" rIns="0" bIns="0" rtlCol="0" anchor="t">
            <a:spAutoFit/>
          </a:bodyPr>
          <a:lstStyle/>
          <a:p>
            <a:pPr algn="just">
              <a:lnSpc>
                <a:spcPts val="4108"/>
              </a:lnSpc>
            </a:pPr>
            <a:r>
              <a:rPr lang="en-US" sz="2934">
                <a:solidFill>
                  <a:srgbClr val="000000"/>
                </a:solidFill>
                <a:latin typeface="Now Thin Bold"/>
              </a:rPr>
              <a:t>Thanks to online tracking technology, marketers no longer have to rely on assumptions about consumer behavior. Instead, they can deliver ads targeted specifically to individuals based on their behavior online.</a:t>
            </a:r>
          </a:p>
          <a:p>
            <a:pPr algn="just">
              <a:lnSpc>
                <a:spcPts val="4108"/>
              </a:lnSpc>
            </a:pPr>
            <a:endParaRPr lang="en-US" sz="2934">
              <a:solidFill>
                <a:srgbClr val="000000"/>
              </a:solidFill>
              <a:latin typeface="Now Thin Bold"/>
            </a:endParaRPr>
          </a:p>
          <a:p>
            <a:pPr algn="just">
              <a:lnSpc>
                <a:spcPts val="4108"/>
              </a:lnSpc>
            </a:pPr>
            <a:r>
              <a:rPr lang="en-US" sz="2934">
                <a:solidFill>
                  <a:srgbClr val="000000"/>
                </a:solidFill>
                <a:latin typeface="Now Thin Bold"/>
              </a:rPr>
              <a:t>YouTube has become an important "visual journalism" platform, both for conventionally produced content from established news organizations and for citizen eyewitness contributions. Certain independent or alternative news organizations have established YouTube channels that reach a wider audience than traditional broadcast television.</a:t>
            </a:r>
          </a:p>
          <a:p>
            <a:pPr algn="just">
              <a:lnSpc>
                <a:spcPts val="4108"/>
              </a:lnSpc>
            </a:pPr>
            <a:endParaRPr lang="en-US" sz="2934">
              <a:solidFill>
                <a:srgbClr val="000000"/>
              </a:solidFill>
              <a:latin typeface="Now Thin Bold"/>
            </a:endParaRPr>
          </a:p>
          <a:p>
            <a:pPr algn="just">
              <a:lnSpc>
                <a:spcPts val="4108"/>
              </a:lnSpc>
            </a:pPr>
            <a:endParaRPr lang="en-US" sz="2934">
              <a:solidFill>
                <a:srgbClr val="000000"/>
              </a:solidFill>
              <a:latin typeface="Now Thin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2772" y="1028700"/>
            <a:ext cx="14962455" cy="84163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1000" y="3771900"/>
            <a:ext cx="6803552" cy="6766170"/>
          </a:xfrm>
          <a:prstGeom prst="rect">
            <a:avLst/>
          </a:prstGeom>
        </p:spPr>
      </p:pic>
      <p:sp>
        <p:nvSpPr>
          <p:cNvPr id="3" name="TextBox 3"/>
          <p:cNvSpPr txBox="1"/>
          <p:nvPr/>
        </p:nvSpPr>
        <p:spPr>
          <a:xfrm>
            <a:off x="2099625" y="3990975"/>
            <a:ext cx="15697518" cy="2066925"/>
          </a:xfrm>
          <a:prstGeom prst="rect">
            <a:avLst/>
          </a:prstGeom>
        </p:spPr>
        <p:txBody>
          <a:bodyPr lIns="0" tIns="0" rIns="0" bIns="0" rtlCol="0" anchor="t">
            <a:spAutoFit/>
          </a:bodyPr>
          <a:lstStyle/>
          <a:p>
            <a:pPr algn="ctr">
              <a:lnSpc>
                <a:spcPts val="16800"/>
              </a:lnSpc>
            </a:pPr>
            <a:r>
              <a:rPr lang="en-US" sz="12000">
                <a:solidFill>
                  <a:srgbClr val="000000"/>
                </a:solidFill>
                <a:latin typeface="Abril Fatface"/>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2127" y="5924247"/>
            <a:ext cx="8789429" cy="43627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72602">
            <a:off x="2153484" y="2078052"/>
            <a:ext cx="2575799" cy="3199751"/>
          </a:xfrm>
          <a:prstGeom prst="rect">
            <a:avLst/>
          </a:prstGeom>
        </p:spPr>
      </p:pic>
      <p:sp>
        <p:nvSpPr>
          <p:cNvPr id="4" name="TextBox 4"/>
          <p:cNvSpPr txBox="1"/>
          <p:nvPr/>
        </p:nvSpPr>
        <p:spPr>
          <a:xfrm>
            <a:off x="407352" y="866775"/>
            <a:ext cx="16437437" cy="1394660"/>
          </a:xfrm>
          <a:prstGeom prst="rect">
            <a:avLst/>
          </a:prstGeom>
        </p:spPr>
        <p:txBody>
          <a:bodyPr lIns="0" tIns="0" rIns="0" bIns="0" rtlCol="0" anchor="t">
            <a:spAutoFit/>
          </a:bodyPr>
          <a:lstStyle/>
          <a:p>
            <a:pPr algn="ctr">
              <a:lnSpc>
                <a:spcPts val="11328"/>
              </a:lnSpc>
            </a:pPr>
            <a:r>
              <a:rPr lang="en-US" sz="8092">
                <a:solidFill>
                  <a:srgbClr val="000000"/>
                </a:solidFill>
                <a:latin typeface="Abril Fatface"/>
              </a:rPr>
              <a:t>Meet The Team.</a:t>
            </a:r>
          </a:p>
        </p:txBody>
      </p:sp>
      <p:sp>
        <p:nvSpPr>
          <p:cNvPr id="5" name="TextBox 5"/>
          <p:cNvSpPr txBox="1"/>
          <p:nvPr/>
        </p:nvSpPr>
        <p:spPr>
          <a:xfrm>
            <a:off x="9139238" y="4980622"/>
            <a:ext cx="9525" cy="297180"/>
          </a:xfrm>
          <a:prstGeom prst="rect">
            <a:avLst/>
          </a:prstGeom>
        </p:spPr>
        <p:txBody>
          <a:bodyPr lIns="0" tIns="0" rIns="0" bIns="0" rtlCol="0" anchor="t">
            <a:spAutoFit/>
          </a:bodyPr>
          <a:lstStyle/>
          <a:p>
            <a:pPr algn="ctr">
              <a:lnSpc>
                <a:spcPts val="2520"/>
              </a:lnSpc>
            </a:pPr>
            <a:endParaRPr/>
          </a:p>
        </p:txBody>
      </p:sp>
      <p:sp>
        <p:nvSpPr>
          <p:cNvPr id="6" name="TextBox 6"/>
          <p:cNvSpPr txBox="1"/>
          <p:nvPr/>
        </p:nvSpPr>
        <p:spPr>
          <a:xfrm>
            <a:off x="9711556" y="3513823"/>
            <a:ext cx="7644792" cy="5507790"/>
          </a:xfrm>
          <a:prstGeom prst="rect">
            <a:avLst/>
          </a:prstGeom>
        </p:spPr>
        <p:txBody>
          <a:bodyPr wrap="square" lIns="0" tIns="0" rIns="0" bIns="0" rtlCol="0" anchor="t">
            <a:spAutoFit/>
          </a:bodyPr>
          <a:lstStyle/>
          <a:p>
            <a:pPr marL="961363" lvl="1" indent="-480682">
              <a:lnSpc>
                <a:spcPts val="6233"/>
              </a:lnSpc>
              <a:buFont typeface="Arial"/>
              <a:buChar char="•"/>
            </a:pPr>
            <a:r>
              <a:rPr lang="en-US" sz="4452" dirty="0">
                <a:solidFill>
                  <a:srgbClr val="000000"/>
                </a:solidFill>
                <a:latin typeface="The Seasons"/>
              </a:rPr>
              <a:t>Abhishek Raman (5)</a:t>
            </a:r>
          </a:p>
          <a:p>
            <a:pPr marL="961363" lvl="1" indent="-480682">
              <a:lnSpc>
                <a:spcPts val="6233"/>
              </a:lnSpc>
              <a:buFont typeface="Arial"/>
              <a:buChar char="•"/>
            </a:pPr>
            <a:r>
              <a:rPr lang="en-US" sz="4452" dirty="0">
                <a:solidFill>
                  <a:srgbClr val="000000"/>
                </a:solidFill>
                <a:latin typeface="The Seasons"/>
              </a:rPr>
              <a:t>Adithya Krishnan (8)</a:t>
            </a:r>
          </a:p>
          <a:p>
            <a:pPr marL="961363" lvl="1" indent="-480682">
              <a:lnSpc>
                <a:spcPts val="6233"/>
              </a:lnSpc>
              <a:buFont typeface="Arial"/>
              <a:buChar char="•"/>
            </a:pPr>
            <a:r>
              <a:rPr lang="en-US" sz="4452" dirty="0" err="1">
                <a:solidFill>
                  <a:srgbClr val="000000"/>
                </a:solidFill>
                <a:latin typeface="The Seasons"/>
              </a:rPr>
              <a:t>Adlu</a:t>
            </a:r>
            <a:r>
              <a:rPr lang="en-US" sz="4452" dirty="0">
                <a:solidFill>
                  <a:srgbClr val="000000"/>
                </a:solidFill>
                <a:latin typeface="The Seasons"/>
              </a:rPr>
              <a:t> Rahman (9)</a:t>
            </a:r>
          </a:p>
          <a:p>
            <a:pPr marL="961363" lvl="1" indent="-480682">
              <a:lnSpc>
                <a:spcPts val="6233"/>
              </a:lnSpc>
              <a:buFont typeface="Arial"/>
              <a:buChar char="•"/>
            </a:pPr>
            <a:r>
              <a:rPr lang="en-US" sz="4452" dirty="0">
                <a:solidFill>
                  <a:srgbClr val="000000"/>
                </a:solidFill>
                <a:latin typeface="The Seasons"/>
              </a:rPr>
              <a:t>Augustine </a:t>
            </a:r>
            <a:r>
              <a:rPr lang="en-US" sz="4452" dirty="0" err="1">
                <a:solidFill>
                  <a:srgbClr val="000000"/>
                </a:solidFill>
                <a:latin typeface="The Seasons"/>
              </a:rPr>
              <a:t>Reji</a:t>
            </a:r>
            <a:r>
              <a:rPr lang="en-US" sz="4452" dirty="0">
                <a:solidFill>
                  <a:srgbClr val="000000"/>
                </a:solidFill>
                <a:latin typeface="The Seasons"/>
              </a:rPr>
              <a:t> (17)</a:t>
            </a:r>
          </a:p>
          <a:p>
            <a:pPr marL="961363" lvl="1" indent="-480682">
              <a:lnSpc>
                <a:spcPts val="6233"/>
              </a:lnSpc>
              <a:buFont typeface="Arial"/>
              <a:buChar char="•"/>
            </a:pPr>
            <a:r>
              <a:rPr lang="en-US" sz="4452" dirty="0">
                <a:solidFill>
                  <a:srgbClr val="000000"/>
                </a:solidFill>
                <a:latin typeface="The Seasons"/>
              </a:rPr>
              <a:t>Bharath S Ram (18)</a:t>
            </a:r>
          </a:p>
          <a:p>
            <a:pPr marL="961363" lvl="1" indent="-480682">
              <a:lnSpc>
                <a:spcPts val="6233"/>
              </a:lnSpc>
              <a:buFont typeface="Arial"/>
              <a:buChar char="•"/>
            </a:pPr>
            <a:r>
              <a:rPr lang="en-US" sz="4452" dirty="0">
                <a:solidFill>
                  <a:srgbClr val="000000"/>
                </a:solidFill>
                <a:latin typeface="The Seasons"/>
              </a:rPr>
              <a:t>Joel Ipe Samuel (27)</a:t>
            </a:r>
          </a:p>
          <a:p>
            <a:pPr marL="961363" lvl="1" indent="-480682">
              <a:lnSpc>
                <a:spcPts val="6233"/>
              </a:lnSpc>
              <a:buFont typeface="Arial"/>
              <a:buChar char="•"/>
            </a:pPr>
            <a:r>
              <a:rPr lang="en-US" sz="4452" dirty="0" err="1">
                <a:solidFill>
                  <a:srgbClr val="000000"/>
                </a:solidFill>
                <a:latin typeface="The Seasons"/>
              </a:rPr>
              <a:t>Ezek</a:t>
            </a:r>
            <a:r>
              <a:rPr lang="en-US" sz="4452" dirty="0">
                <a:solidFill>
                  <a:srgbClr val="000000"/>
                </a:solidFill>
                <a:latin typeface="The Seasons"/>
              </a:rPr>
              <a:t> Varghese Prasad (21)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58247" y="4920483"/>
            <a:ext cx="1663760" cy="2042562"/>
          </a:xfrm>
          <a:prstGeom prst="rect">
            <a:avLst/>
          </a:prstGeom>
        </p:spPr>
      </p:pic>
      <p:pic>
        <p:nvPicPr>
          <p:cNvPr id="3" name="Picture 3"/>
          <p:cNvPicPr>
            <a:picLocks noChangeAspect="1"/>
          </p:cNvPicPr>
          <p:nvPr/>
        </p:nvPicPr>
        <p:blipFill>
          <a:blip r:embed="rId4"/>
          <a:srcRect l="928" r="928"/>
          <a:stretch>
            <a:fillRect/>
          </a:stretch>
        </p:blipFill>
        <p:spPr>
          <a:xfrm>
            <a:off x="5611941" y="2156103"/>
            <a:ext cx="1753199" cy="126163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1689" y="1751260"/>
            <a:ext cx="2486264" cy="239924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4821" y="3417733"/>
            <a:ext cx="5394323" cy="5604492"/>
          </a:xfrm>
          <a:prstGeom prst="rect">
            <a:avLst/>
          </a:prstGeom>
        </p:spPr>
      </p:pic>
      <p:sp>
        <p:nvSpPr>
          <p:cNvPr id="6" name="TextBox 6"/>
          <p:cNvSpPr txBox="1"/>
          <p:nvPr/>
        </p:nvSpPr>
        <p:spPr>
          <a:xfrm>
            <a:off x="8585147" y="1060698"/>
            <a:ext cx="6892661" cy="1371600"/>
          </a:xfrm>
          <a:prstGeom prst="rect">
            <a:avLst/>
          </a:prstGeom>
        </p:spPr>
        <p:txBody>
          <a:bodyPr lIns="0" tIns="0" rIns="0" bIns="0" rtlCol="0" anchor="t">
            <a:spAutoFit/>
          </a:bodyPr>
          <a:lstStyle/>
          <a:p>
            <a:pPr marL="0" lvl="0" indent="0" algn="l">
              <a:lnSpc>
                <a:spcPts val="10799"/>
              </a:lnSpc>
              <a:spcBef>
                <a:spcPct val="0"/>
              </a:spcBef>
            </a:pPr>
            <a:r>
              <a:rPr lang="en-US" sz="8999">
                <a:solidFill>
                  <a:srgbClr val="000000"/>
                </a:solidFill>
                <a:latin typeface="The Seasons"/>
              </a:rPr>
              <a:t>Contents</a:t>
            </a:r>
          </a:p>
        </p:txBody>
      </p:sp>
      <p:sp>
        <p:nvSpPr>
          <p:cNvPr id="7" name="TextBox 7"/>
          <p:cNvSpPr txBox="1"/>
          <p:nvPr/>
        </p:nvSpPr>
        <p:spPr>
          <a:xfrm>
            <a:off x="8585147" y="3351058"/>
            <a:ext cx="9702853" cy="5401863"/>
          </a:xfrm>
          <a:prstGeom prst="rect">
            <a:avLst/>
          </a:prstGeom>
        </p:spPr>
        <p:txBody>
          <a:bodyPr lIns="0" tIns="0" rIns="0" bIns="0" rtlCol="0" anchor="t">
            <a:spAutoFit/>
          </a:bodyPr>
          <a:lstStyle/>
          <a:p>
            <a:pPr marL="729968" lvl="1" indent="-364984">
              <a:lnSpc>
                <a:spcPts val="4733"/>
              </a:lnSpc>
              <a:buFont typeface="Arial"/>
              <a:buChar char="•"/>
            </a:pPr>
            <a:r>
              <a:rPr lang="en-US" sz="3381" b="1" dirty="0">
                <a:solidFill>
                  <a:srgbClr val="000000"/>
                </a:solidFill>
                <a:latin typeface="Now Thin Bold" panose="020B0604020202020204" charset="0"/>
              </a:rPr>
              <a:t>YouTube .</a:t>
            </a:r>
          </a:p>
          <a:p>
            <a:pPr marL="729968" lvl="1" indent="-364984">
              <a:lnSpc>
                <a:spcPts val="4733"/>
              </a:lnSpc>
              <a:buFont typeface="Arial"/>
              <a:buChar char="•"/>
            </a:pPr>
            <a:r>
              <a:rPr lang="en-US" sz="3381" b="1" dirty="0">
                <a:solidFill>
                  <a:srgbClr val="000000"/>
                </a:solidFill>
                <a:latin typeface="Now Thin Bold" panose="020B0604020202020204" charset="0"/>
              </a:rPr>
              <a:t>YouTube algorithm .</a:t>
            </a:r>
          </a:p>
          <a:p>
            <a:pPr marL="729968" lvl="1" indent="-364984">
              <a:lnSpc>
                <a:spcPts val="4733"/>
              </a:lnSpc>
              <a:buFont typeface="Arial"/>
              <a:buChar char="•"/>
            </a:pPr>
            <a:r>
              <a:rPr lang="en-US" sz="3381" b="1" dirty="0">
                <a:solidFill>
                  <a:srgbClr val="000000"/>
                </a:solidFill>
                <a:latin typeface="Now Thin Bold" panose="020B0604020202020204" charset="0"/>
              </a:rPr>
              <a:t>History of YouTube Algorithm.</a:t>
            </a:r>
          </a:p>
          <a:p>
            <a:pPr marL="729968" lvl="1" indent="-364984">
              <a:lnSpc>
                <a:spcPts val="4733"/>
              </a:lnSpc>
              <a:buFont typeface="Arial"/>
              <a:buChar char="•"/>
            </a:pPr>
            <a:r>
              <a:rPr lang="en-US" sz="3381" b="1" dirty="0">
                <a:solidFill>
                  <a:srgbClr val="000000"/>
                </a:solidFill>
                <a:latin typeface="Now Thin Bold" panose="020B0604020202020204" charset="0"/>
              </a:rPr>
              <a:t>How does the YouTube algorithm work?</a:t>
            </a:r>
          </a:p>
          <a:p>
            <a:pPr marL="729968" lvl="1" indent="-364984">
              <a:lnSpc>
                <a:spcPts val="4733"/>
              </a:lnSpc>
              <a:buFont typeface="Arial"/>
              <a:buChar char="•"/>
            </a:pPr>
            <a:r>
              <a:rPr lang="en-US" sz="3381" b="1" dirty="0">
                <a:solidFill>
                  <a:srgbClr val="000000"/>
                </a:solidFill>
                <a:latin typeface="Now Thin Bold" panose="020B0604020202020204" charset="0"/>
              </a:rPr>
              <a:t>Factors Affecting the YouTube algorithm.</a:t>
            </a:r>
          </a:p>
          <a:p>
            <a:pPr marL="729968" lvl="1" indent="-364984">
              <a:lnSpc>
                <a:spcPts val="4733"/>
              </a:lnSpc>
              <a:buFont typeface="Arial"/>
              <a:buChar char="•"/>
            </a:pPr>
            <a:r>
              <a:rPr lang="en-US" sz="3381" b="1" dirty="0">
                <a:solidFill>
                  <a:srgbClr val="000000"/>
                </a:solidFill>
                <a:latin typeface="Now Thin Bold" panose="020B0604020202020204" charset="0"/>
              </a:rPr>
              <a:t>YouTube Algorithm and Creators.</a:t>
            </a:r>
          </a:p>
          <a:p>
            <a:pPr marL="729968" lvl="1" indent="-364984">
              <a:lnSpc>
                <a:spcPts val="4733"/>
              </a:lnSpc>
              <a:buFont typeface="Arial"/>
              <a:buChar char="•"/>
            </a:pPr>
            <a:r>
              <a:rPr lang="en-US" sz="3381" b="1" dirty="0">
                <a:solidFill>
                  <a:srgbClr val="000000"/>
                </a:solidFill>
                <a:latin typeface="Now Thin Bold" panose="020B0604020202020204" charset="0"/>
              </a:rPr>
              <a:t>Privacy On YouTube.</a:t>
            </a:r>
          </a:p>
          <a:p>
            <a:pPr marL="729968" lvl="1" indent="-364984">
              <a:lnSpc>
                <a:spcPts val="4733"/>
              </a:lnSpc>
              <a:buFont typeface="Arial"/>
              <a:buChar char="•"/>
            </a:pPr>
            <a:r>
              <a:rPr lang="en-US" sz="3381" b="1" dirty="0">
                <a:solidFill>
                  <a:srgbClr val="000000"/>
                </a:solidFill>
                <a:latin typeface="Now Thin Bold" panose="020B0604020202020204" charset="0"/>
              </a:rPr>
              <a:t>Impact on our lives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177330" cy="828546"/>
          </a:xfrm>
          <a:prstGeom prst="rect">
            <a:avLst/>
          </a:prstGeom>
        </p:spPr>
      </p:pic>
      <p:pic>
        <p:nvPicPr>
          <p:cNvPr id="3" name="Picture 3"/>
          <p:cNvPicPr>
            <a:picLocks noChangeAspect="1"/>
          </p:cNvPicPr>
          <p:nvPr/>
        </p:nvPicPr>
        <p:blipFill rotWithShape="1">
          <a:blip r:embed="rId4"/>
          <a:srcRect r="24641"/>
          <a:stretch/>
        </p:blipFill>
        <p:spPr>
          <a:xfrm>
            <a:off x="10351123" y="2905249"/>
            <a:ext cx="7936878" cy="5924281"/>
          </a:xfrm>
          <a:prstGeom prst="rect">
            <a:avLst/>
          </a:prstGeom>
        </p:spPr>
      </p:pic>
      <p:sp>
        <p:nvSpPr>
          <p:cNvPr id="4" name="TextBox 4"/>
          <p:cNvSpPr txBox="1"/>
          <p:nvPr/>
        </p:nvSpPr>
        <p:spPr>
          <a:xfrm>
            <a:off x="1155934" y="2416780"/>
            <a:ext cx="10778493" cy="7954614"/>
          </a:xfrm>
          <a:prstGeom prst="rect">
            <a:avLst/>
          </a:prstGeom>
        </p:spPr>
        <p:txBody>
          <a:bodyPr lIns="0" tIns="0" rIns="0" bIns="0" rtlCol="0" anchor="t">
            <a:spAutoFit/>
          </a:bodyPr>
          <a:lstStyle/>
          <a:p>
            <a:pPr algn="just">
              <a:lnSpc>
                <a:spcPts val="4201"/>
              </a:lnSpc>
            </a:pPr>
            <a:r>
              <a:rPr lang="en-US" sz="3001">
                <a:solidFill>
                  <a:srgbClr val="000000"/>
                </a:solidFill>
                <a:latin typeface="Now Thin Bold"/>
              </a:rPr>
              <a:t>YouTube is an American video sharing and social media website/platform owned by Google. It was founded by Steve Chen, Chad Hurley and Jawed Karim on February, 14, 2005. In the current age of the internet, YouTube is considered to be giant in the online video industry is also in fact the second most searched website after Google. This goes to show that the website has a huge audience to tune in to. Yet the astounding facts about this website come pouring in. There is an estimated billion hours’ worth of videos being watched by people every day. But among all of billions of videos, how can know what is useful to us? That’s where the YouTube Algorithm comes into play. </a:t>
            </a:r>
          </a:p>
          <a:p>
            <a:pPr algn="just">
              <a:lnSpc>
                <a:spcPts val="4061"/>
              </a:lnSpc>
            </a:pPr>
            <a:endParaRPr lang="en-US" sz="3001">
              <a:solidFill>
                <a:srgbClr val="000000"/>
              </a:solidFill>
              <a:latin typeface="Now Thin Bold"/>
            </a:endParaRPr>
          </a:p>
          <a:p>
            <a:pPr algn="just">
              <a:lnSpc>
                <a:spcPts val="4061"/>
              </a:lnSpc>
            </a:pPr>
            <a:endParaRPr lang="en-US" sz="3001">
              <a:solidFill>
                <a:srgbClr val="000000"/>
              </a:solidFill>
              <a:latin typeface="Now Thin Bold"/>
            </a:endParaRPr>
          </a:p>
        </p:txBody>
      </p:sp>
      <p:sp>
        <p:nvSpPr>
          <p:cNvPr id="5" name="TextBox 5"/>
          <p:cNvSpPr txBox="1"/>
          <p:nvPr/>
        </p:nvSpPr>
        <p:spPr>
          <a:xfrm>
            <a:off x="2206030" y="853465"/>
            <a:ext cx="4248400" cy="1064715"/>
          </a:xfrm>
          <a:prstGeom prst="rect">
            <a:avLst/>
          </a:prstGeom>
        </p:spPr>
        <p:txBody>
          <a:bodyPr lIns="0" tIns="0" rIns="0" bIns="0" rtlCol="0" anchor="t">
            <a:spAutoFit/>
          </a:bodyPr>
          <a:lstStyle/>
          <a:p>
            <a:pPr algn="ctr">
              <a:lnSpc>
                <a:spcPts val="8776"/>
              </a:lnSpc>
            </a:pPr>
            <a:r>
              <a:rPr lang="en-US" sz="6269">
                <a:solidFill>
                  <a:srgbClr val="000000"/>
                </a:solidFill>
                <a:latin typeface="Abril Fatface"/>
              </a:rPr>
              <a:t>YouTube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r="13511"/>
          <a:stretch/>
        </p:blipFill>
        <p:spPr>
          <a:xfrm>
            <a:off x="9598475" y="3126909"/>
            <a:ext cx="8689525" cy="5655612"/>
          </a:xfrm>
          <a:prstGeom prst="rect">
            <a:avLst/>
          </a:prstGeom>
        </p:spPr>
      </p:pic>
      <p:sp>
        <p:nvSpPr>
          <p:cNvPr id="3" name="TextBox 3"/>
          <p:cNvSpPr txBox="1"/>
          <p:nvPr/>
        </p:nvSpPr>
        <p:spPr>
          <a:xfrm>
            <a:off x="841236" y="3286863"/>
            <a:ext cx="9684112" cy="5971437"/>
          </a:xfrm>
          <a:prstGeom prst="rect">
            <a:avLst/>
          </a:prstGeom>
        </p:spPr>
        <p:txBody>
          <a:bodyPr lIns="0" tIns="0" rIns="0" bIns="0" rtlCol="0" anchor="t">
            <a:spAutoFit/>
          </a:bodyPr>
          <a:lstStyle/>
          <a:p>
            <a:pPr algn="just">
              <a:lnSpc>
                <a:spcPts val="4765"/>
              </a:lnSpc>
            </a:pPr>
            <a:r>
              <a:rPr lang="en-US" sz="3404">
                <a:solidFill>
                  <a:srgbClr val="000000"/>
                </a:solidFill>
                <a:latin typeface="Now Thin Bold"/>
              </a:rPr>
              <a:t>The YouTube algorithm is one of the most sophisticated algorithms. The algorithm track all the actions performed by the user inside the app/ website, such as what kind of videos the user likes to watch. The algorithm works on a real-time feedback loop that will categorize the videos for each user on the basis of their interest and their previous activities.</a:t>
            </a:r>
          </a:p>
          <a:p>
            <a:pPr algn="just">
              <a:lnSpc>
                <a:spcPts val="4765"/>
              </a:lnSpc>
            </a:pPr>
            <a:endParaRPr lang="en-US" sz="3404">
              <a:solidFill>
                <a:srgbClr val="000000"/>
              </a:solidFill>
              <a:latin typeface="Now Thin Bold"/>
            </a:endParaRPr>
          </a:p>
        </p:txBody>
      </p:sp>
      <p:sp>
        <p:nvSpPr>
          <p:cNvPr id="4" name="TextBox 4"/>
          <p:cNvSpPr txBox="1"/>
          <p:nvPr/>
        </p:nvSpPr>
        <p:spPr>
          <a:xfrm>
            <a:off x="240801" y="1429926"/>
            <a:ext cx="8551704" cy="1076962"/>
          </a:xfrm>
          <a:prstGeom prst="rect">
            <a:avLst/>
          </a:prstGeom>
        </p:spPr>
        <p:txBody>
          <a:bodyPr lIns="0" tIns="0" rIns="0" bIns="0" rtlCol="0" anchor="t">
            <a:spAutoFit/>
          </a:bodyPr>
          <a:lstStyle/>
          <a:p>
            <a:pPr algn="ctr">
              <a:lnSpc>
                <a:spcPts val="8889"/>
              </a:lnSpc>
            </a:pPr>
            <a:r>
              <a:rPr lang="en-US" sz="6349">
                <a:solidFill>
                  <a:srgbClr val="000000"/>
                </a:solidFill>
                <a:latin typeface="Abril Fatface"/>
              </a:rPr>
              <a:t>YouTube Algorithm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977307" y="2165751"/>
            <a:ext cx="7206849" cy="7206849"/>
          </a:xfrm>
          <a:prstGeom prst="rect">
            <a:avLst/>
          </a:prstGeom>
        </p:spPr>
      </p:pic>
      <p:sp>
        <p:nvSpPr>
          <p:cNvPr id="3" name="TextBox 3"/>
          <p:cNvSpPr txBox="1"/>
          <p:nvPr/>
        </p:nvSpPr>
        <p:spPr>
          <a:xfrm>
            <a:off x="838200" y="2400300"/>
            <a:ext cx="12016377" cy="7726456"/>
          </a:xfrm>
          <a:prstGeom prst="rect">
            <a:avLst/>
          </a:prstGeom>
        </p:spPr>
        <p:txBody>
          <a:bodyPr lIns="0" tIns="0" rIns="0" bIns="0" rtlCol="0" anchor="t">
            <a:spAutoFit/>
          </a:bodyPr>
          <a:lstStyle/>
          <a:p>
            <a:pPr algn="just">
              <a:lnSpc>
                <a:spcPts val="4107"/>
              </a:lnSpc>
            </a:pPr>
            <a:r>
              <a:rPr lang="en-US" sz="2933" dirty="0">
                <a:solidFill>
                  <a:srgbClr val="000000"/>
                </a:solidFill>
                <a:latin typeface="Now Thin Bold"/>
              </a:rPr>
              <a:t>Looking back on the history of the Algorithm, the platform rewarded videos that got clicks. So back in the era of 2005-2012 YouTube, the Algorithm was more insistent on people tuning into videos and because of this shallow parameter, creators started to “clickbait” viewers into clicking their videos. This meant creators were putting fake and false titles and thumbnails in order to pique the interest of the viewer. After 2012, the YouTube changed to the system of vie duration, where the amount of view time a user watched of a specific channel was being recorded. This turned to be a good decision on YouTube’s part because since they were recording viewer attention and retention, the overall amount of time a user spent on the platform increased drastically. </a:t>
            </a:r>
          </a:p>
          <a:p>
            <a:pPr algn="just">
              <a:lnSpc>
                <a:spcPts val="4247"/>
              </a:lnSpc>
            </a:pPr>
            <a:endParaRPr lang="en-US" sz="2933" dirty="0">
              <a:solidFill>
                <a:srgbClr val="000000"/>
              </a:solidFill>
              <a:latin typeface="Now Thin Bold"/>
            </a:endParaRPr>
          </a:p>
          <a:p>
            <a:pPr algn="just">
              <a:lnSpc>
                <a:spcPts val="4107"/>
              </a:lnSpc>
            </a:pPr>
            <a:endParaRPr lang="en-US" sz="2933" dirty="0">
              <a:solidFill>
                <a:srgbClr val="000000"/>
              </a:solidFill>
              <a:latin typeface="Now Thin Bold"/>
            </a:endParaRPr>
          </a:p>
        </p:txBody>
      </p:sp>
      <p:sp>
        <p:nvSpPr>
          <p:cNvPr id="4" name="TextBox 4"/>
          <p:cNvSpPr txBox="1"/>
          <p:nvPr/>
        </p:nvSpPr>
        <p:spPr>
          <a:xfrm>
            <a:off x="262527" y="914400"/>
            <a:ext cx="11738593" cy="1076962"/>
          </a:xfrm>
          <a:prstGeom prst="rect">
            <a:avLst/>
          </a:prstGeom>
        </p:spPr>
        <p:txBody>
          <a:bodyPr lIns="0" tIns="0" rIns="0" bIns="0" rtlCol="0" anchor="t">
            <a:spAutoFit/>
          </a:bodyPr>
          <a:lstStyle/>
          <a:p>
            <a:pPr algn="ctr">
              <a:lnSpc>
                <a:spcPts val="8889"/>
              </a:lnSpc>
            </a:pPr>
            <a:r>
              <a:rPr lang="en-US" sz="6349">
                <a:solidFill>
                  <a:srgbClr val="000000"/>
                </a:solidFill>
                <a:latin typeface="Abril Fatface"/>
              </a:rPr>
              <a:t>History of YouTube Algorithm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13617" y="2883019"/>
            <a:ext cx="9774414" cy="5498108"/>
          </a:xfrm>
          <a:prstGeom prst="rect">
            <a:avLst/>
          </a:prstGeom>
        </p:spPr>
      </p:pic>
      <p:sp>
        <p:nvSpPr>
          <p:cNvPr id="3" name="TextBox 3"/>
          <p:cNvSpPr txBox="1"/>
          <p:nvPr/>
        </p:nvSpPr>
        <p:spPr>
          <a:xfrm>
            <a:off x="601226" y="2540324"/>
            <a:ext cx="9857227" cy="7027659"/>
          </a:xfrm>
          <a:prstGeom prst="rect">
            <a:avLst/>
          </a:prstGeom>
        </p:spPr>
        <p:txBody>
          <a:bodyPr lIns="0" tIns="0" rIns="0" bIns="0" rtlCol="0" anchor="t">
            <a:spAutoFit/>
          </a:bodyPr>
          <a:lstStyle/>
          <a:p>
            <a:pPr algn="just">
              <a:lnSpc>
                <a:spcPts val="4298"/>
              </a:lnSpc>
            </a:pPr>
            <a:r>
              <a:rPr lang="en-US" sz="3070">
                <a:solidFill>
                  <a:srgbClr val="000000"/>
                </a:solidFill>
                <a:latin typeface="Now Thin Bold"/>
              </a:rPr>
              <a:t>The YouTube algorithm works on the past activities of the user and provides more and more videos related to the interest of the user. The YouTube algorithm categorizes the videos based on the YouTube channel the user likes to watch, the types of videos the user watch, likes and dislikes on the videos. There is one factor on which the YouTube algorithm focus most is the engagement time of the user on each video.</a:t>
            </a:r>
          </a:p>
          <a:p>
            <a:pPr marL="662927" lvl="1" indent="-331464" algn="just">
              <a:lnSpc>
                <a:spcPts val="4298"/>
              </a:lnSpc>
              <a:buFont typeface="Arial"/>
              <a:buChar char="•"/>
            </a:pPr>
            <a:r>
              <a:rPr lang="en-US" sz="3070">
                <a:solidFill>
                  <a:srgbClr val="000000"/>
                </a:solidFill>
                <a:latin typeface="Arimo Bold"/>
              </a:rPr>
              <a:t>Search</a:t>
            </a:r>
          </a:p>
          <a:p>
            <a:pPr marL="662927" lvl="1" indent="-331464" algn="just">
              <a:lnSpc>
                <a:spcPts val="4298"/>
              </a:lnSpc>
              <a:buFont typeface="Arial"/>
              <a:buChar char="•"/>
            </a:pPr>
            <a:r>
              <a:rPr lang="en-US" sz="3070">
                <a:solidFill>
                  <a:srgbClr val="000000"/>
                </a:solidFill>
                <a:latin typeface="Arimo Bold"/>
              </a:rPr>
              <a:t>Home and suggested videos</a:t>
            </a:r>
          </a:p>
          <a:p>
            <a:pPr marL="662927" lvl="1" indent="-331464" algn="just">
              <a:lnSpc>
                <a:spcPts val="4298"/>
              </a:lnSpc>
              <a:buFont typeface="Arial"/>
              <a:buChar char="•"/>
            </a:pPr>
            <a:r>
              <a:rPr lang="en-US" sz="3070">
                <a:solidFill>
                  <a:srgbClr val="000000"/>
                </a:solidFill>
                <a:latin typeface="Arimo Bold"/>
              </a:rPr>
              <a:t>Trending</a:t>
            </a:r>
          </a:p>
          <a:p>
            <a:pPr marL="662927" lvl="1" indent="-331464" algn="just">
              <a:lnSpc>
                <a:spcPts val="4298"/>
              </a:lnSpc>
              <a:buFont typeface="Arial"/>
              <a:buChar char="•"/>
            </a:pPr>
            <a:r>
              <a:rPr lang="en-US" sz="3070">
                <a:solidFill>
                  <a:srgbClr val="000000"/>
                </a:solidFill>
                <a:latin typeface="Arimo Bold"/>
              </a:rPr>
              <a:t>Subscriptions</a:t>
            </a:r>
          </a:p>
        </p:txBody>
      </p:sp>
      <p:sp>
        <p:nvSpPr>
          <p:cNvPr id="4" name="TextBox 4"/>
          <p:cNvSpPr txBox="1"/>
          <p:nvPr/>
        </p:nvSpPr>
        <p:spPr>
          <a:xfrm>
            <a:off x="234817" y="706744"/>
            <a:ext cx="15745638" cy="1076962"/>
          </a:xfrm>
          <a:prstGeom prst="rect">
            <a:avLst/>
          </a:prstGeom>
        </p:spPr>
        <p:txBody>
          <a:bodyPr lIns="0" tIns="0" rIns="0" bIns="0" rtlCol="0" anchor="t">
            <a:spAutoFit/>
          </a:bodyPr>
          <a:lstStyle/>
          <a:p>
            <a:pPr algn="ctr">
              <a:lnSpc>
                <a:spcPts val="8889"/>
              </a:lnSpc>
            </a:pPr>
            <a:r>
              <a:rPr lang="en-US" sz="6349">
                <a:solidFill>
                  <a:srgbClr val="000000"/>
                </a:solidFill>
                <a:latin typeface="Abril Fatface"/>
              </a:rPr>
              <a:t>How does the YouTube algorithm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69147" y="695694"/>
            <a:ext cx="15697518" cy="1052195"/>
          </a:xfrm>
          <a:prstGeom prst="rect">
            <a:avLst/>
          </a:prstGeom>
        </p:spPr>
        <p:txBody>
          <a:bodyPr lIns="0" tIns="0" rIns="0" bIns="0" rtlCol="0" anchor="t">
            <a:spAutoFit/>
          </a:bodyPr>
          <a:lstStyle/>
          <a:p>
            <a:pPr algn="ctr">
              <a:lnSpc>
                <a:spcPts val="8680"/>
              </a:lnSpc>
            </a:pPr>
            <a:r>
              <a:rPr lang="en-US" sz="6200">
                <a:solidFill>
                  <a:srgbClr val="000000"/>
                </a:solidFill>
                <a:latin typeface="Abril Fatface"/>
              </a:rPr>
              <a:t>Factors Affecting the YoutTube Algorithm</a:t>
            </a:r>
          </a:p>
        </p:txBody>
      </p:sp>
      <p:pic>
        <p:nvPicPr>
          <p:cNvPr id="3" name="Picture 3"/>
          <p:cNvPicPr>
            <a:picLocks noChangeAspect="1"/>
          </p:cNvPicPr>
          <p:nvPr/>
        </p:nvPicPr>
        <p:blipFill rotWithShape="1">
          <a:blip r:embed="rId2"/>
          <a:srcRect l="14390" r="5965"/>
          <a:stretch/>
        </p:blipFill>
        <p:spPr>
          <a:xfrm>
            <a:off x="10895636" y="3345734"/>
            <a:ext cx="7392364" cy="5220954"/>
          </a:xfrm>
          <a:prstGeom prst="rect">
            <a:avLst/>
          </a:prstGeom>
        </p:spPr>
      </p:pic>
      <p:sp>
        <p:nvSpPr>
          <p:cNvPr id="4" name="TextBox 4"/>
          <p:cNvSpPr txBox="1"/>
          <p:nvPr/>
        </p:nvSpPr>
        <p:spPr>
          <a:xfrm>
            <a:off x="675989" y="1972233"/>
            <a:ext cx="10407111" cy="7910806"/>
          </a:xfrm>
          <a:prstGeom prst="rect">
            <a:avLst/>
          </a:prstGeom>
        </p:spPr>
        <p:txBody>
          <a:bodyPr lIns="0" tIns="0" rIns="0" bIns="0" rtlCol="0" anchor="t">
            <a:spAutoFit/>
          </a:bodyPr>
          <a:lstStyle/>
          <a:p>
            <a:pPr algn="just">
              <a:lnSpc>
                <a:spcPts val="3921"/>
              </a:lnSpc>
            </a:pPr>
            <a:r>
              <a:rPr lang="en-US" sz="2800">
                <a:solidFill>
                  <a:srgbClr val="000000"/>
                </a:solidFill>
                <a:latin typeface="Now Thin Bold"/>
              </a:rPr>
              <a:t>There are some factors that affect the youtube algorithm while choosing the video for any user that is given below:</a:t>
            </a:r>
          </a:p>
          <a:p>
            <a:pPr algn="just">
              <a:lnSpc>
                <a:spcPts val="3921"/>
              </a:lnSpc>
            </a:pPr>
            <a:endParaRPr lang="en-US" sz="2800">
              <a:solidFill>
                <a:srgbClr val="000000"/>
              </a:solidFill>
              <a:latin typeface="Now Thin Bold"/>
            </a:endParaRPr>
          </a:p>
          <a:p>
            <a:pPr marL="604725" lvl="1" indent="-302363" algn="just">
              <a:lnSpc>
                <a:spcPts val="3921"/>
              </a:lnSpc>
              <a:buFont typeface="Arial"/>
              <a:buChar char="•"/>
            </a:pPr>
            <a:r>
              <a:rPr lang="en-US" sz="2800">
                <a:solidFill>
                  <a:srgbClr val="000000"/>
                </a:solidFill>
                <a:latin typeface="Now Thin Bold"/>
              </a:rPr>
              <a:t>The type of videos users regularly watches, such as if the user likes to watch fashion videos and spent most of the time watching fashion videos, then the youtube algorithm tries to provide more and more videos related to fashion.</a:t>
            </a:r>
          </a:p>
          <a:p>
            <a:pPr marL="604725" lvl="1" indent="-302363" algn="just">
              <a:lnSpc>
                <a:spcPts val="3921"/>
              </a:lnSpc>
              <a:buFont typeface="Arial"/>
              <a:buChar char="•"/>
            </a:pPr>
            <a:r>
              <a:rPr lang="en-US" sz="2800">
                <a:solidFill>
                  <a:srgbClr val="000000"/>
                </a:solidFill>
                <a:latin typeface="Now Thin Bold"/>
              </a:rPr>
              <a:t>The amount of time users spent watching a particular type of video.</a:t>
            </a:r>
          </a:p>
          <a:p>
            <a:pPr marL="604725" lvl="1" indent="-302363" algn="just">
              <a:lnSpc>
                <a:spcPts val="3921"/>
              </a:lnSpc>
              <a:buFont typeface="Arial"/>
              <a:buChar char="•"/>
            </a:pPr>
            <a:r>
              <a:rPr lang="en-US" sz="2800">
                <a:solidFill>
                  <a:srgbClr val="000000"/>
                </a:solidFill>
                <a:latin typeface="Now Thin Bold"/>
              </a:rPr>
              <a:t>How often does any channel upload new videos?</a:t>
            </a:r>
          </a:p>
          <a:p>
            <a:pPr marL="604725" lvl="1" indent="-302363" algn="just">
              <a:lnSpc>
                <a:spcPts val="3921"/>
              </a:lnSpc>
              <a:buFont typeface="Arial"/>
              <a:buChar char="•"/>
            </a:pPr>
            <a:r>
              <a:rPr lang="en-US" sz="2800">
                <a:solidFill>
                  <a:srgbClr val="000000"/>
                </a:solidFill>
                <a:latin typeface="Now Thin Bold"/>
              </a:rPr>
              <a:t>The session time user spent on youtube</a:t>
            </a:r>
          </a:p>
          <a:p>
            <a:pPr marL="604725" lvl="1" indent="-302363" algn="just">
              <a:lnSpc>
                <a:spcPts val="3921"/>
              </a:lnSpc>
              <a:buFont typeface="Arial"/>
              <a:buChar char="•"/>
            </a:pPr>
            <a:r>
              <a:rPr lang="en-US" sz="2800">
                <a:solidFill>
                  <a:srgbClr val="000000"/>
                </a:solidFill>
                <a:latin typeface="Now Thin Bold"/>
              </a:rPr>
              <a:t>Engagement of user with the video such as giving like or dislike to any video, giving feedback to the video whether it is positive or negative.</a:t>
            </a:r>
          </a:p>
          <a:p>
            <a:pPr>
              <a:lnSpc>
                <a:spcPts val="3921"/>
              </a:lnSpc>
            </a:pPr>
            <a:endParaRPr lang="en-US" sz="2800">
              <a:solidFill>
                <a:srgbClr val="000000"/>
              </a:solidFill>
              <a:latin typeface="Now Thin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r="10290"/>
          <a:stretch/>
        </p:blipFill>
        <p:spPr>
          <a:xfrm>
            <a:off x="10245593" y="3672616"/>
            <a:ext cx="8042408" cy="5042759"/>
          </a:xfrm>
          <a:prstGeom prst="rect">
            <a:avLst/>
          </a:prstGeom>
        </p:spPr>
      </p:pic>
      <p:sp>
        <p:nvSpPr>
          <p:cNvPr id="3" name="TextBox 3"/>
          <p:cNvSpPr txBox="1"/>
          <p:nvPr/>
        </p:nvSpPr>
        <p:spPr>
          <a:xfrm>
            <a:off x="1028700" y="2764814"/>
            <a:ext cx="10758607" cy="5950561"/>
          </a:xfrm>
          <a:prstGeom prst="rect">
            <a:avLst/>
          </a:prstGeom>
        </p:spPr>
        <p:txBody>
          <a:bodyPr lIns="0" tIns="0" rIns="0" bIns="0" rtlCol="0" anchor="t">
            <a:spAutoFit/>
          </a:bodyPr>
          <a:lstStyle/>
          <a:p>
            <a:pPr algn="just">
              <a:lnSpc>
                <a:spcPts val="4341"/>
              </a:lnSpc>
            </a:pPr>
            <a:r>
              <a:rPr lang="en-US" sz="3100">
                <a:solidFill>
                  <a:srgbClr val="000000"/>
                </a:solidFill>
                <a:latin typeface="Now Thin Bold"/>
              </a:rPr>
              <a:t>But let’s say, as a creator, how does one go about making a video appropriate the website’s parameters? Some of the ways to improve on this front are:</a:t>
            </a:r>
          </a:p>
          <a:p>
            <a:pPr algn="just">
              <a:lnSpc>
                <a:spcPts val="4341"/>
              </a:lnSpc>
            </a:pPr>
            <a:endParaRPr lang="en-US" sz="3100">
              <a:solidFill>
                <a:srgbClr val="000000"/>
              </a:solidFill>
              <a:latin typeface="Now Thin Bold"/>
            </a:endParaRPr>
          </a:p>
          <a:p>
            <a:pPr marL="669493" lvl="1" indent="-334747" algn="just">
              <a:lnSpc>
                <a:spcPts val="4341"/>
              </a:lnSpc>
              <a:buFont typeface="Arial"/>
              <a:buChar char="•"/>
            </a:pPr>
            <a:r>
              <a:rPr lang="en-US" sz="3100">
                <a:solidFill>
                  <a:srgbClr val="000000"/>
                </a:solidFill>
                <a:latin typeface="Now Thin Bold"/>
              </a:rPr>
              <a:t>Adhering to YouTube’s guidelines.</a:t>
            </a:r>
          </a:p>
          <a:p>
            <a:pPr marL="669493" lvl="1" indent="-334747" algn="just">
              <a:lnSpc>
                <a:spcPts val="4341"/>
              </a:lnSpc>
              <a:buFont typeface="Arial"/>
              <a:buChar char="•"/>
            </a:pPr>
            <a:r>
              <a:rPr lang="en-US" sz="3100">
                <a:solidFill>
                  <a:srgbClr val="000000"/>
                </a:solidFill>
                <a:latin typeface="Now Thin Bold"/>
              </a:rPr>
              <a:t>Perfect your thumbnails and titles.</a:t>
            </a:r>
          </a:p>
          <a:p>
            <a:pPr marL="669493" lvl="1" indent="-334747" algn="just">
              <a:lnSpc>
                <a:spcPts val="4341"/>
              </a:lnSpc>
              <a:buFont typeface="Arial"/>
              <a:buChar char="•"/>
            </a:pPr>
            <a:r>
              <a:rPr lang="en-US" sz="3100">
                <a:solidFill>
                  <a:srgbClr val="000000"/>
                </a:solidFill>
                <a:latin typeface="Now Thin Bold"/>
              </a:rPr>
              <a:t>Stick to a consistent posting schedule</a:t>
            </a:r>
          </a:p>
          <a:p>
            <a:pPr marL="669493" lvl="1" indent="-334747" algn="just">
              <a:lnSpc>
                <a:spcPts val="4341"/>
              </a:lnSpc>
              <a:buFont typeface="Arial"/>
              <a:buChar char="•"/>
            </a:pPr>
            <a:r>
              <a:rPr lang="en-US" sz="3100">
                <a:solidFill>
                  <a:srgbClr val="000000"/>
                </a:solidFill>
                <a:latin typeface="Now Thin Bold"/>
              </a:rPr>
              <a:t>Optimize your video description text.</a:t>
            </a:r>
          </a:p>
          <a:p>
            <a:pPr marL="669493" lvl="1" indent="-334747" algn="just">
              <a:lnSpc>
                <a:spcPts val="4341"/>
              </a:lnSpc>
              <a:buFont typeface="Arial"/>
              <a:buChar char="•"/>
            </a:pPr>
            <a:r>
              <a:rPr lang="en-US" sz="3100">
                <a:solidFill>
                  <a:srgbClr val="000000"/>
                </a:solidFill>
                <a:latin typeface="Now Thin Bold"/>
              </a:rPr>
              <a:t>Try to add accurate subtitles to the video.</a:t>
            </a:r>
          </a:p>
          <a:p>
            <a:pPr marL="669493" lvl="1" indent="-334747" algn="just">
              <a:lnSpc>
                <a:spcPts val="4341"/>
              </a:lnSpc>
              <a:buFont typeface="Arial"/>
              <a:buChar char="•"/>
            </a:pPr>
            <a:r>
              <a:rPr lang="en-US" sz="3100">
                <a:solidFill>
                  <a:srgbClr val="000000"/>
                </a:solidFill>
                <a:latin typeface="Now Thin Bold"/>
              </a:rPr>
              <a:t>Add keywords that are readable and easy</a:t>
            </a:r>
          </a:p>
          <a:p>
            <a:pPr algn="just">
              <a:lnSpc>
                <a:spcPts val="4341"/>
              </a:lnSpc>
            </a:pPr>
            <a:r>
              <a:rPr lang="en-US" sz="3100">
                <a:solidFill>
                  <a:srgbClr val="000000"/>
                </a:solidFill>
                <a:latin typeface="Now Thin Bold"/>
              </a:rPr>
              <a:t> to understand.</a:t>
            </a:r>
          </a:p>
        </p:txBody>
      </p:sp>
      <p:sp>
        <p:nvSpPr>
          <p:cNvPr id="4" name="TextBox 4"/>
          <p:cNvSpPr txBox="1"/>
          <p:nvPr/>
        </p:nvSpPr>
        <p:spPr>
          <a:xfrm>
            <a:off x="-828875" y="914400"/>
            <a:ext cx="15697518" cy="1052195"/>
          </a:xfrm>
          <a:prstGeom prst="rect">
            <a:avLst/>
          </a:prstGeom>
        </p:spPr>
        <p:txBody>
          <a:bodyPr lIns="0" tIns="0" rIns="0" bIns="0" rtlCol="0" anchor="t">
            <a:spAutoFit/>
          </a:bodyPr>
          <a:lstStyle/>
          <a:p>
            <a:pPr algn="ctr">
              <a:lnSpc>
                <a:spcPts val="8680"/>
              </a:lnSpc>
            </a:pPr>
            <a:r>
              <a:rPr lang="en-US" sz="6200">
                <a:solidFill>
                  <a:srgbClr val="000000"/>
                </a:solidFill>
                <a:latin typeface="Abril Fatface"/>
              </a:rPr>
              <a:t>YouTube Algorithm and Creators.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960</Words>
  <Application>Microsoft Office PowerPoint</Application>
  <PresentationFormat>Custom</PresentationFormat>
  <Paragraphs>55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The Seasons</vt:lpstr>
      <vt:lpstr>Abril Fatface</vt:lpstr>
      <vt:lpstr>Calibri</vt:lpstr>
      <vt:lpstr>Now Thin Bold</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Algorithm</dc:title>
  <cp:lastModifiedBy>Abhishek Raman</cp:lastModifiedBy>
  <cp:revision>9</cp:revision>
  <dcterms:created xsi:type="dcterms:W3CDTF">2006-08-16T00:00:00Z</dcterms:created>
  <dcterms:modified xsi:type="dcterms:W3CDTF">2022-03-11T08:52:36Z</dcterms:modified>
  <dc:identifier>DAE6COqtFFs</dc:identifier>
</cp:coreProperties>
</file>